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29" name="PlaceHolder 2"/>
          <p:cNvSpPr>
            <a:spLocks noGrp="1"/>
          </p:cNvSpPr>
          <p:nvPr>
            <p:ph type="body"/>
          </p:nvPr>
        </p:nvSpPr>
        <p:spPr>
          <a:xfrm>
            <a:off x="913680" y="236700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0" name="PlaceHolder 3"/>
          <p:cNvSpPr>
            <a:spLocks noGrp="1"/>
          </p:cNvSpPr>
          <p:nvPr>
            <p:ph type="body"/>
          </p:nvPr>
        </p:nvSpPr>
        <p:spPr>
          <a:xfrm>
            <a:off x="913680" y="415548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32"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3"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4" name="PlaceHolder 4"/>
          <p:cNvSpPr>
            <a:spLocks noGrp="1"/>
          </p:cNvSpPr>
          <p:nvPr>
            <p:ph type="body"/>
          </p:nvPr>
        </p:nvSpPr>
        <p:spPr>
          <a:xfrm>
            <a:off x="91368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5" name="PlaceHolder 5"/>
          <p:cNvSpPr>
            <a:spLocks noGrp="1"/>
          </p:cNvSpPr>
          <p:nvPr>
            <p:ph type="body"/>
          </p:nvPr>
        </p:nvSpPr>
        <p:spPr>
          <a:xfrm>
            <a:off x="622476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37" name="PlaceHolder 2"/>
          <p:cNvSpPr>
            <a:spLocks noGrp="1"/>
          </p:cNvSpPr>
          <p:nvPr>
            <p:ph type="body"/>
          </p:nvPr>
        </p:nvSpPr>
        <p:spPr>
          <a:xfrm>
            <a:off x="91368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8" name="PlaceHolder 3"/>
          <p:cNvSpPr>
            <a:spLocks noGrp="1"/>
          </p:cNvSpPr>
          <p:nvPr>
            <p:ph type="body"/>
          </p:nvPr>
        </p:nvSpPr>
        <p:spPr>
          <a:xfrm>
            <a:off x="441792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39" name="PlaceHolder 4"/>
          <p:cNvSpPr>
            <a:spLocks noGrp="1"/>
          </p:cNvSpPr>
          <p:nvPr>
            <p:ph type="body"/>
          </p:nvPr>
        </p:nvSpPr>
        <p:spPr>
          <a:xfrm>
            <a:off x="792180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40" name="PlaceHolder 5"/>
          <p:cNvSpPr>
            <a:spLocks noGrp="1"/>
          </p:cNvSpPr>
          <p:nvPr>
            <p:ph type="body"/>
          </p:nvPr>
        </p:nvSpPr>
        <p:spPr>
          <a:xfrm>
            <a:off x="91368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41" name="PlaceHolder 6"/>
          <p:cNvSpPr>
            <a:spLocks noGrp="1"/>
          </p:cNvSpPr>
          <p:nvPr>
            <p:ph type="body"/>
          </p:nvPr>
        </p:nvSpPr>
        <p:spPr>
          <a:xfrm>
            <a:off x="441792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42" name="PlaceHolder 7"/>
          <p:cNvSpPr>
            <a:spLocks noGrp="1"/>
          </p:cNvSpPr>
          <p:nvPr>
            <p:ph type="body"/>
          </p:nvPr>
        </p:nvSpPr>
        <p:spPr>
          <a:xfrm>
            <a:off x="792180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50" name="PlaceHolder 2"/>
          <p:cNvSpPr>
            <a:spLocks noGrp="1"/>
          </p:cNvSpPr>
          <p:nvPr>
            <p:ph type="subTitle"/>
          </p:nvPr>
        </p:nvSpPr>
        <p:spPr>
          <a:xfrm>
            <a:off x="913680" y="2367000"/>
            <a:ext cx="10364040" cy="34236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52" name="PlaceHolder 2"/>
          <p:cNvSpPr>
            <a:spLocks noGrp="1"/>
          </p:cNvSpPr>
          <p:nvPr>
            <p:ph type="body"/>
          </p:nvPr>
        </p:nvSpPr>
        <p:spPr>
          <a:xfrm>
            <a:off x="913680" y="2367000"/>
            <a:ext cx="103640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54" name="PlaceHolder 2"/>
          <p:cNvSpPr>
            <a:spLocks noGrp="1"/>
          </p:cNvSpPr>
          <p:nvPr>
            <p:ph type="body"/>
          </p:nvPr>
        </p:nvSpPr>
        <p:spPr>
          <a:xfrm>
            <a:off x="91368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55" name="PlaceHolder 3"/>
          <p:cNvSpPr>
            <a:spLocks noGrp="1"/>
          </p:cNvSpPr>
          <p:nvPr>
            <p:ph type="body"/>
          </p:nvPr>
        </p:nvSpPr>
        <p:spPr>
          <a:xfrm>
            <a:off x="622476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913680" y="618480"/>
            <a:ext cx="10364040" cy="7398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59"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0" name="PlaceHolder 3"/>
          <p:cNvSpPr>
            <a:spLocks noGrp="1"/>
          </p:cNvSpPr>
          <p:nvPr>
            <p:ph type="body"/>
          </p:nvPr>
        </p:nvSpPr>
        <p:spPr>
          <a:xfrm>
            <a:off x="622476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1" name="PlaceHolder 4"/>
          <p:cNvSpPr>
            <a:spLocks noGrp="1"/>
          </p:cNvSpPr>
          <p:nvPr>
            <p:ph type="body"/>
          </p:nvPr>
        </p:nvSpPr>
        <p:spPr>
          <a:xfrm>
            <a:off x="91368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8" name="PlaceHolder 2"/>
          <p:cNvSpPr>
            <a:spLocks noGrp="1"/>
          </p:cNvSpPr>
          <p:nvPr>
            <p:ph type="subTitle"/>
          </p:nvPr>
        </p:nvSpPr>
        <p:spPr>
          <a:xfrm>
            <a:off x="913680" y="2367000"/>
            <a:ext cx="10364040" cy="34236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63" name="PlaceHolder 2"/>
          <p:cNvSpPr>
            <a:spLocks noGrp="1"/>
          </p:cNvSpPr>
          <p:nvPr>
            <p:ph type="body"/>
          </p:nvPr>
        </p:nvSpPr>
        <p:spPr>
          <a:xfrm>
            <a:off x="91368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4"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5" name="PlaceHolder 4"/>
          <p:cNvSpPr>
            <a:spLocks noGrp="1"/>
          </p:cNvSpPr>
          <p:nvPr>
            <p:ph type="body"/>
          </p:nvPr>
        </p:nvSpPr>
        <p:spPr>
          <a:xfrm>
            <a:off x="622476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67"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8"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69" name="PlaceHolder 4"/>
          <p:cNvSpPr>
            <a:spLocks noGrp="1"/>
          </p:cNvSpPr>
          <p:nvPr>
            <p:ph type="body"/>
          </p:nvPr>
        </p:nvSpPr>
        <p:spPr>
          <a:xfrm>
            <a:off x="913680" y="415548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71" name="PlaceHolder 2"/>
          <p:cNvSpPr>
            <a:spLocks noGrp="1"/>
          </p:cNvSpPr>
          <p:nvPr>
            <p:ph type="body"/>
          </p:nvPr>
        </p:nvSpPr>
        <p:spPr>
          <a:xfrm>
            <a:off x="913680" y="236700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72" name="PlaceHolder 3"/>
          <p:cNvSpPr>
            <a:spLocks noGrp="1"/>
          </p:cNvSpPr>
          <p:nvPr>
            <p:ph type="body"/>
          </p:nvPr>
        </p:nvSpPr>
        <p:spPr>
          <a:xfrm>
            <a:off x="913680" y="415548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74"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75"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76" name="PlaceHolder 4"/>
          <p:cNvSpPr>
            <a:spLocks noGrp="1"/>
          </p:cNvSpPr>
          <p:nvPr>
            <p:ph type="body"/>
          </p:nvPr>
        </p:nvSpPr>
        <p:spPr>
          <a:xfrm>
            <a:off x="91368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77" name="PlaceHolder 5"/>
          <p:cNvSpPr>
            <a:spLocks noGrp="1"/>
          </p:cNvSpPr>
          <p:nvPr>
            <p:ph type="body"/>
          </p:nvPr>
        </p:nvSpPr>
        <p:spPr>
          <a:xfrm>
            <a:off x="622476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79" name="PlaceHolder 2"/>
          <p:cNvSpPr>
            <a:spLocks noGrp="1"/>
          </p:cNvSpPr>
          <p:nvPr>
            <p:ph type="body"/>
          </p:nvPr>
        </p:nvSpPr>
        <p:spPr>
          <a:xfrm>
            <a:off x="91368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80" name="PlaceHolder 3"/>
          <p:cNvSpPr>
            <a:spLocks noGrp="1"/>
          </p:cNvSpPr>
          <p:nvPr>
            <p:ph type="body"/>
          </p:nvPr>
        </p:nvSpPr>
        <p:spPr>
          <a:xfrm>
            <a:off x="441792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81" name="PlaceHolder 4"/>
          <p:cNvSpPr>
            <a:spLocks noGrp="1"/>
          </p:cNvSpPr>
          <p:nvPr>
            <p:ph type="body"/>
          </p:nvPr>
        </p:nvSpPr>
        <p:spPr>
          <a:xfrm>
            <a:off x="7921800" y="236700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82" name="PlaceHolder 5"/>
          <p:cNvSpPr>
            <a:spLocks noGrp="1"/>
          </p:cNvSpPr>
          <p:nvPr>
            <p:ph type="body"/>
          </p:nvPr>
        </p:nvSpPr>
        <p:spPr>
          <a:xfrm>
            <a:off x="91368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83" name="PlaceHolder 6"/>
          <p:cNvSpPr>
            <a:spLocks noGrp="1"/>
          </p:cNvSpPr>
          <p:nvPr>
            <p:ph type="body"/>
          </p:nvPr>
        </p:nvSpPr>
        <p:spPr>
          <a:xfrm>
            <a:off x="441792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84" name="PlaceHolder 7"/>
          <p:cNvSpPr>
            <a:spLocks noGrp="1"/>
          </p:cNvSpPr>
          <p:nvPr>
            <p:ph type="body"/>
          </p:nvPr>
        </p:nvSpPr>
        <p:spPr>
          <a:xfrm>
            <a:off x="7921800" y="4155480"/>
            <a:ext cx="33368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10" name="PlaceHolder 2"/>
          <p:cNvSpPr>
            <a:spLocks noGrp="1"/>
          </p:cNvSpPr>
          <p:nvPr>
            <p:ph type="body"/>
          </p:nvPr>
        </p:nvSpPr>
        <p:spPr>
          <a:xfrm>
            <a:off x="913680" y="2367000"/>
            <a:ext cx="103640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12" name="PlaceHolder 2"/>
          <p:cNvSpPr>
            <a:spLocks noGrp="1"/>
          </p:cNvSpPr>
          <p:nvPr>
            <p:ph type="body"/>
          </p:nvPr>
        </p:nvSpPr>
        <p:spPr>
          <a:xfrm>
            <a:off x="91368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13" name="PlaceHolder 3"/>
          <p:cNvSpPr>
            <a:spLocks noGrp="1"/>
          </p:cNvSpPr>
          <p:nvPr>
            <p:ph type="body"/>
          </p:nvPr>
        </p:nvSpPr>
        <p:spPr>
          <a:xfrm>
            <a:off x="622476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913680" y="618480"/>
            <a:ext cx="10364040" cy="7398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17"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18" name="PlaceHolder 3"/>
          <p:cNvSpPr>
            <a:spLocks noGrp="1"/>
          </p:cNvSpPr>
          <p:nvPr>
            <p:ph type="body"/>
          </p:nvPr>
        </p:nvSpPr>
        <p:spPr>
          <a:xfrm>
            <a:off x="622476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19" name="PlaceHolder 4"/>
          <p:cNvSpPr>
            <a:spLocks noGrp="1"/>
          </p:cNvSpPr>
          <p:nvPr>
            <p:ph type="body"/>
          </p:nvPr>
        </p:nvSpPr>
        <p:spPr>
          <a:xfrm>
            <a:off x="91368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21" name="PlaceHolder 2"/>
          <p:cNvSpPr>
            <a:spLocks noGrp="1"/>
          </p:cNvSpPr>
          <p:nvPr>
            <p:ph type="body"/>
          </p:nvPr>
        </p:nvSpPr>
        <p:spPr>
          <a:xfrm>
            <a:off x="913680" y="2367000"/>
            <a:ext cx="505764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22"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23" name="PlaceHolder 4"/>
          <p:cNvSpPr>
            <a:spLocks noGrp="1"/>
          </p:cNvSpPr>
          <p:nvPr>
            <p:ph type="body"/>
          </p:nvPr>
        </p:nvSpPr>
        <p:spPr>
          <a:xfrm>
            <a:off x="6224760" y="415548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3680" y="618480"/>
            <a:ext cx="10364040" cy="1595880"/>
          </a:xfrm>
          <a:prstGeom prst="rect">
            <a:avLst/>
          </a:prstGeom>
        </p:spPr>
        <p:txBody>
          <a:bodyPr lIns="0" tIns="0" rIns="0" bIns="0" anchor="ctr">
            <a:noAutofit/>
          </a:bodyPr>
          <a:lstStyle/>
          <a:p>
            <a:endParaRPr lang="en-US" sz="1800" b="0" strike="noStrike" spc="-1">
              <a:solidFill>
                <a:srgbClr val="000000"/>
              </a:solidFill>
              <a:latin typeface="Tw Cen MT"/>
            </a:endParaRPr>
          </a:p>
        </p:txBody>
      </p:sp>
      <p:sp>
        <p:nvSpPr>
          <p:cNvPr id="25" name="PlaceHolder 2"/>
          <p:cNvSpPr>
            <a:spLocks noGrp="1"/>
          </p:cNvSpPr>
          <p:nvPr>
            <p:ph type="body"/>
          </p:nvPr>
        </p:nvSpPr>
        <p:spPr>
          <a:xfrm>
            <a:off x="91368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26" name="PlaceHolder 3"/>
          <p:cNvSpPr>
            <a:spLocks noGrp="1"/>
          </p:cNvSpPr>
          <p:nvPr>
            <p:ph type="body"/>
          </p:nvPr>
        </p:nvSpPr>
        <p:spPr>
          <a:xfrm>
            <a:off x="6224760" y="2367000"/>
            <a:ext cx="50576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27" name="PlaceHolder 4"/>
          <p:cNvSpPr>
            <a:spLocks noGrp="1"/>
          </p:cNvSpPr>
          <p:nvPr>
            <p:ph type="body"/>
          </p:nvPr>
        </p:nvSpPr>
        <p:spPr>
          <a:xfrm>
            <a:off x="913680" y="4155480"/>
            <a:ext cx="10364040" cy="163296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9B9B9"/>
            </a:gs>
          </a:gsLst>
          <a:lin ang="5400000"/>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p:nvPr/>
        </p:nvPicPr>
        <p:blipFill>
          <a:blip r:embed="rId14"/>
          <a:stretch/>
        </p:blipFill>
        <p:spPr>
          <a:xfrm>
            <a:off x="0" y="0"/>
            <a:ext cx="12191760" cy="6857640"/>
          </a:xfrm>
          <a:prstGeom prst="rect">
            <a:avLst/>
          </a:prstGeom>
          <a:ln>
            <a:noFill/>
          </a:ln>
        </p:spPr>
      </p:pic>
      <p:pic>
        <p:nvPicPr>
          <p:cNvPr id="8" name="Picture 6" descr="Droplets-HD-Title-R1d.png"/>
          <p:cNvPicPr/>
          <p:nvPr/>
        </p:nvPicPr>
        <p:blipFill>
          <a:blip r:embed="rId15"/>
          <a:stretch/>
        </p:blipFill>
        <p:spPr>
          <a:xfrm>
            <a:off x="0" y="0"/>
            <a:ext cx="12191760" cy="6857640"/>
          </a:xfrm>
          <a:prstGeom prst="rect">
            <a:avLst/>
          </a:prstGeom>
          <a:ln>
            <a:noFill/>
          </a:ln>
        </p:spPr>
      </p:pic>
      <p:sp>
        <p:nvSpPr>
          <p:cNvPr id="2" name="PlaceHolder 1"/>
          <p:cNvSpPr>
            <a:spLocks noGrp="1"/>
          </p:cNvSpPr>
          <p:nvPr>
            <p:ph type="title"/>
          </p:nvPr>
        </p:nvSpPr>
        <p:spPr>
          <a:xfrm>
            <a:off x="1751040" y="1300680"/>
            <a:ext cx="8689680" cy="2508840"/>
          </a:xfrm>
          <a:prstGeom prst="rect">
            <a:avLst/>
          </a:prstGeom>
        </p:spPr>
        <p:txBody>
          <a:bodyPr anchor="b">
            <a:normAutofit/>
          </a:bodyPr>
          <a:lstStyle/>
          <a:p>
            <a:pPr algn="ctr">
              <a:lnSpc>
                <a:spcPct val="90000"/>
              </a:lnSpc>
            </a:pPr>
            <a:r>
              <a:rPr lang="en-US" sz="4800" b="0" strike="noStrike" cap="all" spc="-1">
                <a:solidFill>
                  <a:srgbClr val="000000"/>
                </a:solidFill>
                <a:latin typeface="Tw Cen MT"/>
              </a:rPr>
              <a:t>Click to edit Master title style</a:t>
            </a:r>
            <a:endParaRPr lang="en-US" sz="4800" b="0" strike="noStrike" spc="-1">
              <a:solidFill>
                <a:srgbClr val="000000"/>
              </a:solidFill>
              <a:latin typeface="Tw Cen MT"/>
            </a:endParaRPr>
          </a:p>
        </p:txBody>
      </p:sp>
      <p:sp>
        <p:nvSpPr>
          <p:cNvPr id="3" name="PlaceHolder 2"/>
          <p:cNvSpPr>
            <a:spLocks noGrp="1"/>
          </p:cNvSpPr>
          <p:nvPr>
            <p:ph type="dt"/>
          </p:nvPr>
        </p:nvSpPr>
        <p:spPr>
          <a:xfrm>
            <a:off x="7678800" y="5883120"/>
            <a:ext cx="2742840" cy="364680"/>
          </a:xfrm>
          <a:prstGeom prst="rect">
            <a:avLst/>
          </a:prstGeom>
        </p:spPr>
        <p:txBody>
          <a:bodyPr anchor="ctr">
            <a:noAutofit/>
          </a:bodyPr>
          <a:lstStyle/>
          <a:p>
            <a:pPr algn="r">
              <a:lnSpc>
                <a:spcPct val="100000"/>
              </a:lnSpc>
            </a:pPr>
            <a:fld id="{A54903D2-CC03-40E4-8279-D27FF69DC072}" type="datetime">
              <a:rPr lang="en-IN" sz="1000" b="0" strike="noStrike" spc="-1">
                <a:solidFill>
                  <a:srgbClr val="000000"/>
                </a:solidFill>
                <a:latin typeface="Tw Cen MT"/>
              </a:rPr>
              <a:t>08-10-2021</a:t>
            </a:fld>
            <a:endParaRPr lang="en-IN" sz="1000" b="0" strike="noStrike" spc="-1">
              <a:latin typeface="Times New Roman"/>
            </a:endParaRPr>
          </a:p>
        </p:txBody>
      </p:sp>
      <p:sp>
        <p:nvSpPr>
          <p:cNvPr id="4" name="PlaceHolder 3"/>
          <p:cNvSpPr>
            <a:spLocks noGrp="1"/>
          </p:cNvSpPr>
          <p:nvPr>
            <p:ph type="ftr"/>
          </p:nvPr>
        </p:nvSpPr>
        <p:spPr>
          <a:xfrm>
            <a:off x="913680" y="5883120"/>
            <a:ext cx="6672600" cy="364680"/>
          </a:xfrm>
          <a:prstGeom prst="rect">
            <a:avLst/>
          </a:prstGeom>
        </p:spPr>
        <p:txBody>
          <a:bodyPr anchor="ctr">
            <a:noAutofit/>
          </a:bodyPr>
          <a:lstStyle/>
          <a:p>
            <a:endParaRPr lang="en-IN" sz="2400" b="0" strike="noStrike" spc="-1">
              <a:latin typeface="Times New Roman"/>
            </a:endParaRPr>
          </a:p>
        </p:txBody>
      </p:sp>
      <p:sp>
        <p:nvSpPr>
          <p:cNvPr id="5" name="PlaceHolder 4"/>
          <p:cNvSpPr>
            <a:spLocks noGrp="1"/>
          </p:cNvSpPr>
          <p:nvPr>
            <p:ph type="sldNum"/>
          </p:nvPr>
        </p:nvSpPr>
        <p:spPr>
          <a:xfrm>
            <a:off x="10514160" y="5883120"/>
            <a:ext cx="763920" cy="364680"/>
          </a:xfrm>
          <a:prstGeom prst="rect">
            <a:avLst/>
          </a:prstGeom>
        </p:spPr>
        <p:txBody>
          <a:bodyPr anchor="ctr">
            <a:noAutofit/>
          </a:bodyPr>
          <a:lstStyle/>
          <a:p>
            <a:pPr algn="r">
              <a:lnSpc>
                <a:spcPct val="100000"/>
              </a:lnSpc>
            </a:pPr>
            <a:fld id="{C3C9E5A4-F9C1-4A72-ACB0-97D0B4F98EE7}" type="slidenum">
              <a:rPr lang="en-IN" sz="1000" b="0" strike="noStrike" spc="-1">
                <a:solidFill>
                  <a:srgbClr val="000000"/>
                </a:solidFill>
                <a:latin typeface="Tw Cen MT"/>
              </a:rPr>
              <a:t>‹#›</a:t>
            </a:fld>
            <a:endParaRPr lang="en-IN" sz="1000" b="0" strike="noStrike" spc="-1">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cap="all" spc="-1">
                <a:solidFill>
                  <a:srgbClr val="000000"/>
                </a:solidFill>
                <a:latin typeface="Tw Cen MT"/>
              </a:rPr>
              <a:t>Click to edit the outline text format</a:t>
            </a:r>
          </a:p>
          <a:p>
            <a:pPr marL="864000" lvl="1" indent="-324000">
              <a:spcBef>
                <a:spcPts val="1134"/>
              </a:spcBef>
              <a:buClr>
                <a:srgbClr val="000000"/>
              </a:buClr>
              <a:buSzPct val="75000"/>
              <a:buFont typeface="Symbol" charset="2"/>
              <a:buChar char=""/>
            </a:pPr>
            <a:r>
              <a:rPr lang="en-US" sz="1600" b="0" strike="noStrike" cap="all" spc="-1">
                <a:solidFill>
                  <a:srgbClr val="000000"/>
                </a:solidFill>
                <a:latin typeface="Tw Cen MT"/>
              </a:rPr>
              <a:t>Second Outline Level</a:t>
            </a:r>
          </a:p>
          <a:p>
            <a:pPr marL="1296000" lvl="2" indent="-288000">
              <a:spcBef>
                <a:spcPts val="850"/>
              </a:spcBef>
              <a:buClr>
                <a:srgbClr val="000000"/>
              </a:buClr>
              <a:buSzPct val="45000"/>
              <a:buFont typeface="Wingdings" charset="2"/>
              <a:buChar char=""/>
            </a:pPr>
            <a:r>
              <a:rPr lang="en-US" sz="1400" b="0" strike="noStrike" cap="all" spc="-1">
                <a:solidFill>
                  <a:srgbClr val="000000"/>
                </a:solidFill>
                <a:latin typeface="Tw Cen MT"/>
              </a:rPr>
              <a:t>Third Outline Level</a:t>
            </a:r>
          </a:p>
          <a:p>
            <a:pPr marL="1728000" lvl="3" indent="-216000">
              <a:spcBef>
                <a:spcPts val="567"/>
              </a:spcBef>
              <a:buClr>
                <a:srgbClr val="000000"/>
              </a:buClr>
              <a:buSzPct val="75000"/>
              <a:buFont typeface="Symbol" charset="2"/>
              <a:buChar char=""/>
            </a:pPr>
            <a:r>
              <a:rPr lang="en-US" sz="1400" b="0" strike="noStrike" cap="all" spc="-1">
                <a:solidFill>
                  <a:srgbClr val="000000"/>
                </a:solidFill>
                <a:latin typeface="Tw Cen MT"/>
              </a:rPr>
              <a:t>Fourth Outline Level</a:t>
            </a:r>
          </a:p>
          <a:p>
            <a:pPr marL="2160000" lvl="4" indent="-216000">
              <a:spcBef>
                <a:spcPts val="283"/>
              </a:spcBef>
              <a:buClr>
                <a:srgbClr val="000000"/>
              </a:buClr>
              <a:buSzPct val="45000"/>
              <a:buFont typeface="Wingdings" charset="2"/>
              <a:buChar char=""/>
            </a:pPr>
            <a:r>
              <a:rPr lang="en-US" sz="2000" b="0" strike="noStrike" cap="all" spc="-1">
                <a:solidFill>
                  <a:srgbClr val="000000"/>
                </a:solidFill>
                <a:latin typeface="Tw Cen MT"/>
              </a:rPr>
              <a:t>Fifth Outline Level</a:t>
            </a:r>
          </a:p>
          <a:p>
            <a:pPr marL="2592000" lvl="5" indent="-216000">
              <a:spcBef>
                <a:spcPts val="283"/>
              </a:spcBef>
              <a:buClr>
                <a:srgbClr val="000000"/>
              </a:buClr>
              <a:buSzPct val="45000"/>
              <a:buFont typeface="Wingdings" charset="2"/>
              <a:buChar char=""/>
            </a:pPr>
            <a:r>
              <a:rPr lang="en-US" sz="2000" b="0" strike="noStrike" cap="all" spc="-1">
                <a:solidFill>
                  <a:srgbClr val="000000"/>
                </a:solidFill>
                <a:latin typeface="Tw Cen MT"/>
              </a:rPr>
              <a:t>Sixth Outline Level</a:t>
            </a:r>
          </a:p>
          <a:p>
            <a:pPr marL="3024000" lvl="6" indent="-216000">
              <a:spcBef>
                <a:spcPts val="283"/>
              </a:spcBef>
              <a:buClr>
                <a:srgbClr val="000000"/>
              </a:buClr>
              <a:buSzPct val="45000"/>
              <a:buFont typeface="Wingdings" charset="2"/>
              <a:buChar char=""/>
            </a:pPr>
            <a:r>
              <a:rPr lang="en-US" sz="2000" b="0" strike="noStrike" cap="all" spc="-1">
                <a:solidFill>
                  <a:srgbClr val="000000"/>
                </a:solidFill>
                <a:latin typeface="Tw Cen M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9B9B9"/>
            </a:gs>
          </a:gsLst>
          <a:lin ang="5400000"/>
        </a:gradFill>
        <a:effectLst/>
      </p:bgPr>
    </p:bg>
    <p:spTree>
      <p:nvGrpSpPr>
        <p:cNvPr id="1" name=""/>
        <p:cNvGrpSpPr/>
        <p:nvPr/>
      </p:nvGrpSpPr>
      <p:grpSpPr>
        <a:xfrm>
          <a:off x="0" y="0"/>
          <a:ext cx="0" cy="0"/>
          <a:chOff x="0" y="0"/>
          <a:chExt cx="0" cy="0"/>
        </a:xfrm>
      </p:grpSpPr>
      <p:pic>
        <p:nvPicPr>
          <p:cNvPr id="43" name="Picture 2" descr="\\DROBO-FS\QuickDrops\JB\PPTX NG\Droplets\LightingOverlay.png"/>
          <p:cNvPicPr/>
          <p:nvPr/>
        </p:nvPicPr>
        <p:blipFill>
          <a:blip r:embed="rId14"/>
          <a:stretch/>
        </p:blipFill>
        <p:spPr>
          <a:xfrm>
            <a:off x="0" y="0"/>
            <a:ext cx="12191760" cy="6857640"/>
          </a:xfrm>
          <a:prstGeom prst="rect">
            <a:avLst/>
          </a:prstGeom>
          <a:ln>
            <a:noFill/>
          </a:ln>
        </p:spPr>
      </p:pic>
      <p:sp>
        <p:nvSpPr>
          <p:cNvPr id="44" name="PlaceHolder 1"/>
          <p:cNvSpPr>
            <a:spLocks noGrp="1"/>
          </p:cNvSpPr>
          <p:nvPr>
            <p:ph type="title"/>
          </p:nvPr>
        </p:nvSpPr>
        <p:spPr>
          <a:xfrm>
            <a:off x="913680" y="618480"/>
            <a:ext cx="10364040" cy="1595880"/>
          </a:xfrm>
          <a:prstGeom prst="rect">
            <a:avLst/>
          </a:prstGeom>
        </p:spPr>
        <p:txBody>
          <a:bodyPr anchor="ctr">
            <a:noAutofit/>
          </a:bodyPr>
          <a:lstStyle/>
          <a:p>
            <a:pPr algn="ctr">
              <a:lnSpc>
                <a:spcPct val="90000"/>
              </a:lnSpc>
            </a:pPr>
            <a:r>
              <a:rPr lang="en-US" sz="3600" b="0" strike="noStrike" cap="all" spc="-1">
                <a:solidFill>
                  <a:srgbClr val="000000"/>
                </a:solidFill>
                <a:latin typeface="Tw Cen MT"/>
              </a:rPr>
              <a:t>Click to edit Master title style</a:t>
            </a:r>
            <a:endParaRPr lang="en-US" sz="3600" b="0" strike="noStrike" spc="-1">
              <a:solidFill>
                <a:srgbClr val="000000"/>
              </a:solidFill>
              <a:latin typeface="Tw Cen MT"/>
            </a:endParaRPr>
          </a:p>
        </p:txBody>
      </p:sp>
      <p:sp>
        <p:nvSpPr>
          <p:cNvPr id="45" name="PlaceHolder 2"/>
          <p:cNvSpPr>
            <a:spLocks noGrp="1"/>
          </p:cNvSpPr>
          <p:nvPr>
            <p:ph type="body"/>
          </p:nvPr>
        </p:nvSpPr>
        <p:spPr>
          <a:xfrm>
            <a:off x="913680" y="2367000"/>
            <a:ext cx="10364040" cy="3423600"/>
          </a:xfrm>
          <a:prstGeom prst="rect">
            <a:avLst/>
          </a:prstGeom>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Click to edit Master text styles</a:t>
            </a:r>
          </a:p>
          <a:p>
            <a:pPr marL="685800" lvl="1" indent="-228240">
              <a:lnSpc>
                <a:spcPct val="120000"/>
              </a:lnSpc>
              <a:spcBef>
                <a:spcPts val="499"/>
              </a:spcBef>
              <a:buClr>
                <a:srgbClr val="000000"/>
              </a:buClr>
              <a:buFont typeface="Arial"/>
              <a:buChar char="•"/>
            </a:pPr>
            <a:r>
              <a:rPr lang="en-US" sz="1800" b="0" strike="noStrike" cap="all" spc="-1">
                <a:solidFill>
                  <a:srgbClr val="000000"/>
                </a:solidFill>
                <a:latin typeface="Tw Cen MT"/>
              </a:rPr>
              <a:t>Second level</a:t>
            </a:r>
          </a:p>
          <a:p>
            <a:pPr marL="1143000" lvl="2" indent="-228240">
              <a:lnSpc>
                <a:spcPct val="120000"/>
              </a:lnSpc>
              <a:spcBef>
                <a:spcPts val="499"/>
              </a:spcBef>
              <a:buClr>
                <a:srgbClr val="000000"/>
              </a:buClr>
              <a:buFont typeface="Arial"/>
              <a:buChar char="•"/>
            </a:pPr>
            <a:r>
              <a:rPr lang="en-US" sz="1600" b="0" strike="noStrike" cap="all" spc="-1">
                <a:solidFill>
                  <a:srgbClr val="000000"/>
                </a:solidFill>
                <a:latin typeface="Tw Cen MT"/>
              </a:rPr>
              <a:t>Third level</a:t>
            </a:r>
          </a:p>
          <a:p>
            <a:pPr marL="1600200" lvl="3" indent="-228240">
              <a:lnSpc>
                <a:spcPct val="120000"/>
              </a:lnSpc>
              <a:spcBef>
                <a:spcPts val="499"/>
              </a:spcBef>
              <a:buClr>
                <a:srgbClr val="000000"/>
              </a:buClr>
              <a:buFont typeface="Arial"/>
              <a:buChar char="•"/>
            </a:pPr>
            <a:r>
              <a:rPr lang="en-US" sz="1400" b="0" strike="noStrike" cap="all" spc="-1">
                <a:solidFill>
                  <a:srgbClr val="000000"/>
                </a:solidFill>
                <a:latin typeface="Tw Cen MT"/>
              </a:rPr>
              <a:t>Fourth level</a:t>
            </a:r>
          </a:p>
          <a:p>
            <a:pPr marL="2057400" lvl="4" indent="-228240">
              <a:lnSpc>
                <a:spcPct val="120000"/>
              </a:lnSpc>
              <a:spcBef>
                <a:spcPts val="499"/>
              </a:spcBef>
              <a:buClr>
                <a:srgbClr val="000000"/>
              </a:buClr>
              <a:buFont typeface="Arial"/>
              <a:buChar char="•"/>
            </a:pPr>
            <a:r>
              <a:rPr lang="en-US" sz="1400" b="0" strike="noStrike" cap="all" spc="-1">
                <a:solidFill>
                  <a:srgbClr val="000000"/>
                </a:solidFill>
                <a:latin typeface="Tw Cen MT"/>
              </a:rPr>
              <a:t>Fifth level</a:t>
            </a:r>
          </a:p>
        </p:txBody>
      </p:sp>
      <p:sp>
        <p:nvSpPr>
          <p:cNvPr id="46" name="PlaceHolder 3"/>
          <p:cNvSpPr>
            <a:spLocks noGrp="1"/>
          </p:cNvSpPr>
          <p:nvPr>
            <p:ph type="dt"/>
          </p:nvPr>
        </p:nvSpPr>
        <p:spPr>
          <a:xfrm>
            <a:off x="7678800" y="5883120"/>
            <a:ext cx="2742840" cy="364680"/>
          </a:xfrm>
          <a:prstGeom prst="rect">
            <a:avLst/>
          </a:prstGeom>
        </p:spPr>
        <p:txBody>
          <a:bodyPr anchor="ctr">
            <a:noAutofit/>
          </a:bodyPr>
          <a:lstStyle/>
          <a:p>
            <a:pPr algn="r">
              <a:lnSpc>
                <a:spcPct val="100000"/>
              </a:lnSpc>
            </a:pPr>
            <a:fld id="{DAC58BB9-F432-4618-AAA8-70B8404C6473}" type="datetime">
              <a:rPr lang="en-IN" sz="1000" b="0" strike="noStrike" spc="-1">
                <a:solidFill>
                  <a:srgbClr val="000000"/>
                </a:solidFill>
                <a:latin typeface="Tw Cen MT"/>
              </a:rPr>
              <a:t>08-10-2021</a:t>
            </a:fld>
            <a:endParaRPr lang="en-IN" sz="1000" b="0" strike="noStrike" spc="-1">
              <a:latin typeface="Times New Roman"/>
            </a:endParaRPr>
          </a:p>
        </p:txBody>
      </p:sp>
      <p:sp>
        <p:nvSpPr>
          <p:cNvPr id="47" name="PlaceHolder 4"/>
          <p:cNvSpPr>
            <a:spLocks noGrp="1"/>
          </p:cNvSpPr>
          <p:nvPr>
            <p:ph type="ftr"/>
          </p:nvPr>
        </p:nvSpPr>
        <p:spPr>
          <a:xfrm>
            <a:off x="913680" y="5883120"/>
            <a:ext cx="6672600" cy="364680"/>
          </a:xfrm>
          <a:prstGeom prst="rect">
            <a:avLst/>
          </a:prstGeom>
        </p:spPr>
        <p:txBody>
          <a:bodyPr anchor="ctr">
            <a:noAutofit/>
          </a:bodyPr>
          <a:lstStyle/>
          <a:p>
            <a:endParaRPr lang="en-IN" sz="2400" b="0" strike="noStrike" spc="-1">
              <a:latin typeface="Times New Roman"/>
            </a:endParaRPr>
          </a:p>
        </p:txBody>
      </p:sp>
      <p:sp>
        <p:nvSpPr>
          <p:cNvPr id="48" name="PlaceHolder 5"/>
          <p:cNvSpPr>
            <a:spLocks noGrp="1"/>
          </p:cNvSpPr>
          <p:nvPr>
            <p:ph type="sldNum"/>
          </p:nvPr>
        </p:nvSpPr>
        <p:spPr>
          <a:xfrm>
            <a:off x="10514160" y="5883120"/>
            <a:ext cx="763920" cy="364680"/>
          </a:xfrm>
          <a:prstGeom prst="rect">
            <a:avLst/>
          </a:prstGeom>
        </p:spPr>
        <p:txBody>
          <a:bodyPr anchor="ctr">
            <a:noAutofit/>
          </a:bodyPr>
          <a:lstStyle/>
          <a:p>
            <a:pPr algn="r">
              <a:lnSpc>
                <a:spcPct val="100000"/>
              </a:lnSpc>
            </a:pPr>
            <a:fld id="{788FD3EF-9725-4D72-A0BA-04481A3615E4}" type="slidenum">
              <a:rPr lang="en-IN" sz="1000" b="0" strike="noStrike" spc="-1">
                <a:solidFill>
                  <a:srgbClr val="000000"/>
                </a:solidFill>
                <a:latin typeface="Tw Cen MT"/>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www.researchgate.net/" TargetMode="External"/><Relationship Id="rId2" Type="http://schemas.openxmlformats.org/officeDocument/2006/relationships/hyperlink" Target="http://www.wikipedia.org/" TargetMode="External"/><Relationship Id="rId1" Type="http://schemas.openxmlformats.org/officeDocument/2006/relationships/slideLayout" Target="../slideLayouts/slideLayout13.xml"/><Relationship Id="rId5" Type="http://schemas.openxmlformats.org/officeDocument/2006/relationships/hyperlink" Target="http://www.academia.edu/" TargetMode="External"/><Relationship Id="rId4" Type="http://schemas.openxmlformats.org/officeDocument/2006/relationships/hyperlink" Target="http://www.britannica.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679510" y="1922106"/>
            <a:ext cx="8537510" cy="2827176"/>
          </a:xfrm>
          <a:prstGeom prst="rect">
            <a:avLst/>
          </a:prstGeom>
          <a:noFill/>
          <a:ln>
            <a:noFill/>
          </a:ln>
        </p:spPr>
        <p:txBody>
          <a:bodyPr anchor="b">
            <a:normAutofit/>
          </a:bodyPr>
          <a:lstStyle/>
          <a:p>
            <a:pPr algn="ctr">
              <a:lnSpc>
                <a:spcPct val="90000"/>
              </a:lnSpc>
            </a:pPr>
            <a:r>
              <a:rPr lang="en-IN" sz="4800" b="0" strike="noStrike" cap="all" spc="-1" dirty="0">
                <a:solidFill>
                  <a:srgbClr val="000000"/>
                </a:solidFill>
                <a:latin typeface="Tw Cen MT"/>
              </a:rPr>
              <a:t>Cryptography-based Image/Video Steganography for more secure data hiding</a:t>
            </a:r>
            <a:endParaRPr lang="en-US" sz="4800" b="0" strike="noStrike" spc="-1" dirty="0">
              <a:solidFill>
                <a:srgbClr val="000000"/>
              </a:solidFill>
              <a:latin typeface="Tw Cen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638360" y="625320"/>
            <a:ext cx="8915040" cy="171216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 video is a collection of frames, and each frame is an image. So if we pull out all the frames from a video, we can use this method to store our data using LSB steganography and stitch those frames back into a video with the secret message.</a:t>
            </a:r>
          </a:p>
        </p:txBody>
      </p:sp>
      <p:pic>
        <p:nvPicPr>
          <p:cNvPr id="106" name="Picture 4"/>
          <p:cNvPicPr/>
          <p:nvPr/>
        </p:nvPicPr>
        <p:blipFill>
          <a:blip r:embed="rId2"/>
          <a:stretch/>
        </p:blipFill>
        <p:spPr>
          <a:xfrm>
            <a:off x="3238560" y="2910600"/>
            <a:ext cx="5714640" cy="32191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913680" y="457200"/>
            <a:ext cx="10364040" cy="1495800"/>
          </a:xfrm>
          <a:prstGeom prst="rect">
            <a:avLst/>
          </a:prstGeom>
          <a:noFill/>
          <a:ln>
            <a:noFill/>
          </a:ln>
        </p:spPr>
        <p:txBody>
          <a:bodyPr anchor="ctr">
            <a:normAutofit/>
          </a:bodyPr>
          <a:lstStyle/>
          <a:p>
            <a:pPr algn="ctr">
              <a:lnSpc>
                <a:spcPct val="90000"/>
              </a:lnSpc>
            </a:pPr>
            <a:r>
              <a:rPr lang="en-IN" sz="3600" b="0" strike="noStrike" cap="all" spc="-1">
                <a:solidFill>
                  <a:srgbClr val="000000"/>
                </a:solidFill>
                <a:latin typeface="Tw Cen MT"/>
              </a:rPr>
              <a:t>Encrypting the data for more secure data hiding.</a:t>
            </a:r>
            <a:endParaRPr lang="en-US" sz="3600" b="0" strike="noStrike" spc="-1">
              <a:solidFill>
                <a:srgbClr val="000000"/>
              </a:solidFill>
              <a:latin typeface="Tw Cen MT"/>
            </a:endParaRPr>
          </a:p>
        </p:txBody>
      </p:sp>
      <p:sp>
        <p:nvSpPr>
          <p:cNvPr id="108" name="TextShape 2"/>
          <p:cNvSpPr txBox="1"/>
          <p:nvPr/>
        </p:nvSpPr>
        <p:spPr>
          <a:xfrm>
            <a:off x="913680" y="1884960"/>
            <a:ext cx="10364040" cy="326232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What is Encryption?</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Encryption is a way of scrambling data so that only authorized parties can understand the information. In technical terms, it is the process of converting human-readable plaintext to incomprehensible text, also known as ciphertext. In simpler terms, encryption takes readable data and alters it so that it appears random. Encryption requires the use of a cryptographic key: a set of mathematical values that both the sender and the recipient of an encrypted message agree on.</a:t>
            </a:r>
          </a:p>
        </p:txBody>
      </p:sp>
      <p:pic>
        <p:nvPicPr>
          <p:cNvPr id="109" name="Picture 4"/>
          <p:cNvPicPr/>
          <p:nvPr/>
        </p:nvPicPr>
        <p:blipFill>
          <a:blip r:embed="rId2"/>
          <a:stretch/>
        </p:blipFill>
        <p:spPr>
          <a:xfrm>
            <a:off x="3032640" y="5243040"/>
            <a:ext cx="6126120" cy="10130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913680" y="618480"/>
            <a:ext cx="10364040" cy="15958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AES-256 encryption</a:t>
            </a:r>
            <a:endParaRPr lang="en-US" sz="3600" b="0" strike="noStrike" spc="-1">
              <a:solidFill>
                <a:srgbClr val="000000"/>
              </a:solidFill>
              <a:latin typeface="Tw Cen MT"/>
            </a:endParaRPr>
          </a:p>
        </p:txBody>
      </p:sp>
      <p:sp>
        <p:nvSpPr>
          <p:cNvPr id="111" name="TextShape 2"/>
          <p:cNvSpPr txBox="1"/>
          <p:nvPr/>
        </p:nvSpPr>
        <p:spPr>
          <a:xfrm>
            <a:off x="1638360" y="1879920"/>
            <a:ext cx="8915040" cy="218232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AES-256, which has a key length of 256 bits, supports the largest bit size and is practically unbreakable by brute force based on current computing power, making it the strongest encryption standard.</a:t>
            </a:r>
          </a:p>
        </p:txBody>
      </p:sp>
      <p:pic>
        <p:nvPicPr>
          <p:cNvPr id="112" name="Picture 4"/>
          <p:cNvPicPr/>
          <p:nvPr/>
        </p:nvPicPr>
        <p:blipFill>
          <a:blip r:embed="rId2"/>
          <a:stretch/>
        </p:blipFill>
        <p:spPr>
          <a:xfrm>
            <a:off x="2665080" y="3886560"/>
            <a:ext cx="7215840" cy="270468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913680" y="531720"/>
            <a:ext cx="10364040" cy="982800"/>
          </a:xfrm>
          <a:prstGeom prst="rect">
            <a:avLst/>
          </a:prstGeom>
          <a:noFill/>
          <a:ln>
            <a:noFill/>
          </a:ln>
        </p:spPr>
        <p:txBody>
          <a:bodyPr anchor="ctr">
            <a:noAutofit/>
          </a:bodyPr>
          <a:lstStyle/>
          <a:p>
            <a:pPr algn="ctr">
              <a:lnSpc>
                <a:spcPct val="90000"/>
              </a:lnSpc>
            </a:pPr>
            <a:r>
              <a:rPr lang="en-US" sz="3600" b="0" strike="noStrike" cap="all" spc="-1">
                <a:solidFill>
                  <a:srgbClr val="000000"/>
                </a:solidFill>
                <a:latin typeface="Tw Cen MT"/>
              </a:rPr>
              <a:t>How does AES 256 work?</a:t>
            </a:r>
            <a:endParaRPr lang="en-US" sz="3600" b="0" strike="noStrike" spc="-1">
              <a:solidFill>
                <a:srgbClr val="000000"/>
              </a:solidFill>
              <a:latin typeface="Tw Cen MT"/>
            </a:endParaRPr>
          </a:p>
        </p:txBody>
      </p:sp>
      <p:sp>
        <p:nvSpPr>
          <p:cNvPr id="114" name="TextShape 2"/>
          <p:cNvSpPr txBox="1"/>
          <p:nvPr/>
        </p:nvSpPr>
        <p:spPr>
          <a:xfrm>
            <a:off x="1638360" y="1931400"/>
            <a:ext cx="8915040" cy="4039920"/>
          </a:xfrm>
          <a:prstGeom prst="rect">
            <a:avLst/>
          </a:prstGeom>
          <a:noFill/>
          <a:ln>
            <a:noFill/>
          </a:ln>
        </p:spPr>
        <p:txBody>
          <a:bodyPr anchor="ctr">
            <a:normAutofit fontScale="97000"/>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AES is a symmetric key cipher. This means the same secret key is used for both encryption and decryption, and both the sender and receiver of the data need a copy of the key.</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The data to be encrypted (known as plaintext) is divided into sections called blocks. AES uses a 128-bit block size, in which data is divided into a four-by-four array containing 16 bytes. Since there are eight bits per byte, the total in each block is 128 bits. The size of the encrypted data remains the same: 128 bits of plaintext yields 128 bits of ciphertext.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638360" y="485280"/>
            <a:ext cx="8915040" cy="2943360"/>
          </a:xfrm>
          <a:prstGeom prst="rect">
            <a:avLst/>
          </a:prstGeom>
          <a:noFill/>
          <a:ln>
            <a:noFill/>
          </a:ln>
        </p:spPr>
        <p:txBody>
          <a:bodyPr anchor="ctr">
            <a:normAutofit fontScale="83000"/>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The basic principle of all encryption is that each unit of data is replaced by a different one according to the security key. More specifically, AES was designed as a substitution-permutation network. AES brings additional security because it uses a key expansion process in which the initial key is used to come up with a series of new keys called round keys. These round keys are generated over multiple rounds of modification, each of which makes it harder to break the encryption.</a:t>
            </a:r>
          </a:p>
          <a:p>
            <a:pPr>
              <a:lnSpc>
                <a:spcPct val="120000"/>
              </a:lnSpc>
              <a:spcBef>
                <a:spcPts val="1001"/>
              </a:spcBef>
            </a:pPr>
            <a:endParaRPr lang="en-US" sz="2000" b="0" strike="noStrike" cap="all" spc="-1">
              <a:solidFill>
                <a:srgbClr val="000000"/>
              </a:solidFill>
              <a:latin typeface="Tw Cen MT"/>
            </a:endParaRPr>
          </a:p>
        </p:txBody>
      </p:sp>
      <p:pic>
        <p:nvPicPr>
          <p:cNvPr id="116" name="Picture 4"/>
          <p:cNvPicPr/>
          <p:nvPr/>
        </p:nvPicPr>
        <p:blipFill>
          <a:blip r:embed="rId2"/>
          <a:stretch/>
        </p:blipFill>
        <p:spPr>
          <a:xfrm>
            <a:off x="3238560" y="3777840"/>
            <a:ext cx="5714640" cy="23810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913680" y="550440"/>
            <a:ext cx="10364040" cy="132804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Implementation using python</a:t>
            </a:r>
            <a:endParaRPr lang="en-US" sz="3600" b="0" strike="noStrike" spc="-1">
              <a:solidFill>
                <a:srgbClr val="000000"/>
              </a:solidFill>
              <a:latin typeface="Tw Cen MT"/>
            </a:endParaRPr>
          </a:p>
        </p:txBody>
      </p:sp>
      <p:sp>
        <p:nvSpPr>
          <p:cNvPr id="118" name="TextShape 2"/>
          <p:cNvSpPr txBox="1"/>
          <p:nvPr/>
        </p:nvSpPr>
        <p:spPr>
          <a:xfrm>
            <a:off x="913680" y="1878840"/>
            <a:ext cx="10364040" cy="3308760"/>
          </a:xfrm>
          <a:prstGeom prst="rect">
            <a:avLst/>
          </a:prstGeom>
          <a:noFill/>
          <a:ln>
            <a:noFill/>
          </a:ln>
        </p:spPr>
        <p:txBody>
          <a:bodyPr anchor="ctr">
            <a:normAutofit/>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The lsb-method steganography and cryptography is implemented using python because of its vast library and support of developers across the globe</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Easy to implement</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We have divided the project into two parts:</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1. Encoding (or Sender module)</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2. Decoding (Or receiver module)</a:t>
            </a:r>
            <a:endParaRPr lang="en-US" sz="2000" b="0" strike="noStrike" cap="all" spc="-1">
              <a:solidFill>
                <a:srgbClr val="000000"/>
              </a:solidFill>
              <a:latin typeface="Tw Cen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1080000" y="72000"/>
            <a:ext cx="9855000" cy="669636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913680" y="313200"/>
            <a:ext cx="10364040" cy="76824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Encoding module</a:t>
            </a:r>
            <a:endParaRPr lang="en-US" sz="3600" b="0" strike="noStrike" spc="-1">
              <a:solidFill>
                <a:srgbClr val="000000"/>
              </a:solidFill>
              <a:latin typeface="Tw Cen MT"/>
            </a:endParaRPr>
          </a:p>
        </p:txBody>
      </p:sp>
      <p:pic>
        <p:nvPicPr>
          <p:cNvPr id="121" name="Content Placeholder 4"/>
          <p:cNvPicPr/>
          <p:nvPr/>
        </p:nvPicPr>
        <p:blipFill>
          <a:blip r:embed="rId2"/>
          <a:stretch/>
        </p:blipFill>
        <p:spPr>
          <a:xfrm>
            <a:off x="2595600" y="2638800"/>
            <a:ext cx="7000560" cy="2923920"/>
          </a:xfrm>
          <a:prstGeom prst="rect">
            <a:avLst/>
          </a:prstGeom>
          <a:ln>
            <a:noFill/>
          </a:ln>
        </p:spPr>
      </p:pic>
      <p:sp>
        <p:nvSpPr>
          <p:cNvPr id="122" name="CustomShape 2"/>
          <p:cNvSpPr/>
          <p:nvPr/>
        </p:nvSpPr>
        <p:spPr>
          <a:xfrm>
            <a:off x="3755520" y="5710320"/>
            <a:ext cx="468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Embedding the message/data in image</a:t>
            </a:r>
            <a:endParaRPr lang="en-IN" sz="1800" b="0" strike="noStrike" spc="-1">
              <a:latin typeface="Arial"/>
            </a:endParaRPr>
          </a:p>
        </p:txBody>
      </p:sp>
      <p:sp>
        <p:nvSpPr>
          <p:cNvPr id="123" name="CustomShape 3"/>
          <p:cNvSpPr/>
          <p:nvPr/>
        </p:nvSpPr>
        <p:spPr>
          <a:xfrm>
            <a:off x="2741760" y="1081440"/>
            <a:ext cx="670824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Tw Cen MT"/>
              </a:rPr>
              <a:t>Procedure for Image Steganography:</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Run the encode.elf (linux executable) on terminal</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A drop-down menu is given</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from the given options Image or Video</a:t>
            </a:r>
            <a:endParaRPr lang="en-IN" sz="1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913680" y="618480"/>
            <a:ext cx="10364040" cy="15958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RESULT</a:t>
            </a:r>
            <a:endParaRPr lang="en-US" sz="3600" b="0" strike="noStrike" spc="-1">
              <a:solidFill>
                <a:srgbClr val="000000"/>
              </a:solidFill>
              <a:latin typeface="Tw Cen MT"/>
            </a:endParaRPr>
          </a:p>
        </p:txBody>
      </p:sp>
      <p:pic>
        <p:nvPicPr>
          <p:cNvPr id="125" name="Content Placeholder 4"/>
          <p:cNvPicPr/>
          <p:nvPr/>
        </p:nvPicPr>
        <p:blipFill>
          <a:blip r:embed="rId2"/>
          <a:stretch/>
        </p:blipFill>
        <p:spPr>
          <a:xfrm>
            <a:off x="1013760" y="2921760"/>
            <a:ext cx="4416480" cy="2851560"/>
          </a:xfrm>
          <a:prstGeom prst="rect">
            <a:avLst/>
          </a:prstGeom>
          <a:ln>
            <a:noFill/>
          </a:ln>
        </p:spPr>
      </p:pic>
      <p:pic>
        <p:nvPicPr>
          <p:cNvPr id="126" name="Picture 8"/>
          <p:cNvPicPr/>
          <p:nvPr/>
        </p:nvPicPr>
        <p:blipFill>
          <a:blip r:embed="rId2"/>
          <a:stretch/>
        </p:blipFill>
        <p:spPr>
          <a:xfrm>
            <a:off x="7013160" y="2921760"/>
            <a:ext cx="4416480" cy="2851560"/>
          </a:xfrm>
          <a:prstGeom prst="rect">
            <a:avLst/>
          </a:prstGeom>
          <a:ln>
            <a:noFill/>
          </a:ln>
        </p:spPr>
      </p:pic>
      <p:sp>
        <p:nvSpPr>
          <p:cNvPr id="127" name="CustomShape 2"/>
          <p:cNvSpPr/>
          <p:nvPr/>
        </p:nvSpPr>
        <p:spPr>
          <a:xfrm>
            <a:off x="2289960" y="5972400"/>
            <a:ext cx="1863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Original Image</a:t>
            </a:r>
            <a:endParaRPr lang="en-IN" sz="1800" b="0" strike="noStrike" spc="-1">
              <a:latin typeface="Arial"/>
            </a:endParaRPr>
          </a:p>
        </p:txBody>
      </p:sp>
      <p:sp>
        <p:nvSpPr>
          <p:cNvPr id="128" name="CustomShape 3"/>
          <p:cNvSpPr/>
          <p:nvPr/>
        </p:nvSpPr>
        <p:spPr>
          <a:xfrm>
            <a:off x="8124480" y="5972400"/>
            <a:ext cx="2194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Embedded Image</a:t>
            </a:r>
            <a:endParaRPr lang="en-IN" sz="1800" b="0" strike="noStrike" spc="-1">
              <a:latin typeface="Arial"/>
            </a:endParaRPr>
          </a:p>
        </p:txBody>
      </p:sp>
      <p:sp>
        <p:nvSpPr>
          <p:cNvPr id="129" name="CustomShape 4"/>
          <p:cNvSpPr/>
          <p:nvPr/>
        </p:nvSpPr>
        <p:spPr>
          <a:xfrm>
            <a:off x="-19080" y="2044080"/>
            <a:ext cx="12389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A NEW EMBEDDED IMAGE IS GENERATED WITH HIDDEN DATA/MESSAGE WITH NO NOTICABLE DIFFERENCE</a:t>
            </a:r>
            <a:endParaRPr lang="en-IN"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913680" y="618480"/>
            <a:ext cx="10364040" cy="15958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Message/data extraction</a:t>
            </a:r>
            <a:endParaRPr lang="en-US" sz="3600" b="0" strike="noStrike" spc="-1">
              <a:solidFill>
                <a:srgbClr val="000000"/>
              </a:solidFill>
              <a:latin typeface="Tw Cen MT"/>
            </a:endParaRPr>
          </a:p>
        </p:txBody>
      </p:sp>
      <p:pic>
        <p:nvPicPr>
          <p:cNvPr id="131" name="Content Placeholder 4"/>
          <p:cNvPicPr/>
          <p:nvPr/>
        </p:nvPicPr>
        <p:blipFill>
          <a:blip r:embed="rId2"/>
          <a:stretch/>
        </p:blipFill>
        <p:spPr>
          <a:xfrm>
            <a:off x="2625480" y="3213360"/>
            <a:ext cx="6810120" cy="2533320"/>
          </a:xfrm>
          <a:prstGeom prst="rect">
            <a:avLst/>
          </a:prstGeom>
          <a:ln>
            <a:noFill/>
          </a:ln>
        </p:spPr>
      </p:pic>
      <p:sp>
        <p:nvSpPr>
          <p:cNvPr id="132" name="CustomShape 2"/>
          <p:cNvSpPr/>
          <p:nvPr/>
        </p:nvSpPr>
        <p:spPr>
          <a:xfrm>
            <a:off x="2828160" y="1940760"/>
            <a:ext cx="588096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Procedure for message extraction from image</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Run the decode.elf (decoding module)</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the Image option from drop-down menu</a:t>
            </a:r>
            <a:endParaRPr lang="en-IN"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1006920" y="338760"/>
            <a:ext cx="10364040" cy="15958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What is steganography?</a:t>
            </a:r>
            <a:endParaRPr lang="en-US" sz="3600" b="0" strike="noStrike" spc="-1">
              <a:solidFill>
                <a:srgbClr val="000000"/>
              </a:solidFill>
              <a:latin typeface="Tw Cen MT"/>
            </a:endParaRPr>
          </a:p>
        </p:txBody>
      </p:sp>
      <p:sp>
        <p:nvSpPr>
          <p:cNvPr id="87" name="TextShape 2"/>
          <p:cNvSpPr txBox="1"/>
          <p:nvPr/>
        </p:nvSpPr>
        <p:spPr>
          <a:xfrm>
            <a:off x="1707502" y="1934640"/>
            <a:ext cx="4575218" cy="3864240"/>
          </a:xfrm>
          <a:prstGeom prst="rect">
            <a:avLst/>
          </a:prstGeom>
          <a:noFill/>
          <a:ln>
            <a:noFill/>
          </a:ln>
        </p:spPr>
        <p:txBody>
          <a:bodyPr anchor="ctr">
            <a:normAutofit fontScale="92500"/>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 The term “stegano” is Greek for “hidden” or “covered,” and the “graph” is Greek for “to write.” Put these words together, and we’ve got something close to “hidden writing,” or “secret writing.”</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Steganography is the practice of hiding a secret message inside of (or even on top of) something that is not secret.</a:t>
            </a:r>
          </a:p>
        </p:txBody>
      </p:sp>
      <p:pic>
        <p:nvPicPr>
          <p:cNvPr id="88" name="Picture 4"/>
          <p:cNvPicPr/>
          <p:nvPr/>
        </p:nvPicPr>
        <p:blipFill>
          <a:blip r:embed="rId2"/>
          <a:stretch/>
        </p:blipFill>
        <p:spPr>
          <a:xfrm>
            <a:off x="6991560" y="2264400"/>
            <a:ext cx="4167360" cy="29440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Content Placeholder 5"/>
          <p:cNvPicPr/>
          <p:nvPr/>
        </p:nvPicPr>
        <p:blipFill>
          <a:blip r:embed="rId2"/>
          <a:stretch/>
        </p:blipFill>
        <p:spPr>
          <a:xfrm>
            <a:off x="779400" y="4431600"/>
            <a:ext cx="5437800" cy="2168280"/>
          </a:xfrm>
          <a:prstGeom prst="rect">
            <a:avLst/>
          </a:prstGeom>
          <a:ln>
            <a:noFill/>
          </a:ln>
        </p:spPr>
      </p:pic>
      <p:sp>
        <p:nvSpPr>
          <p:cNvPr id="134" name="CustomShape 1"/>
          <p:cNvSpPr/>
          <p:nvPr/>
        </p:nvSpPr>
        <p:spPr>
          <a:xfrm>
            <a:off x="-175320" y="1481040"/>
            <a:ext cx="589932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Procedure for video steganography</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Run the encode module again</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video option from drop down menu</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Save the message in a file named message.txt</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the video </a:t>
            </a:r>
            <a:endParaRPr lang="en-IN" sz="1800" b="0" strike="noStrike" spc="-1">
              <a:latin typeface="Arial"/>
            </a:endParaRPr>
          </a:p>
        </p:txBody>
      </p:sp>
      <p:pic>
        <p:nvPicPr>
          <p:cNvPr id="135" name="Picture 7"/>
          <p:cNvPicPr/>
          <p:nvPr/>
        </p:nvPicPr>
        <p:blipFill>
          <a:blip r:embed="rId3"/>
          <a:stretch/>
        </p:blipFill>
        <p:spPr>
          <a:xfrm>
            <a:off x="5449680" y="482400"/>
            <a:ext cx="6354720" cy="37180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904320" y="874080"/>
            <a:ext cx="3377880" cy="5274360"/>
          </a:xfrm>
          <a:prstGeom prst="rect">
            <a:avLst/>
          </a:prstGeom>
          <a:noFill/>
          <a:ln>
            <a:noFill/>
          </a:ln>
        </p:spPr>
        <p:txBody>
          <a:bodyPr anchor="ctr">
            <a:normAutofit fontScale="97000"/>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An Encryption key file is generated “encryption_key.key”</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This encryption key is essential for message extraction</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With the help of this key a encrypted message is generated with is then further embedded into the video file.</a:t>
            </a: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p:txBody>
      </p:sp>
      <p:pic>
        <p:nvPicPr>
          <p:cNvPr id="137" name="Picture 4"/>
          <p:cNvPicPr/>
          <p:nvPr/>
        </p:nvPicPr>
        <p:blipFill>
          <a:blip r:embed="rId2"/>
          <a:stretch/>
        </p:blipFill>
        <p:spPr>
          <a:xfrm>
            <a:off x="4689720" y="774360"/>
            <a:ext cx="6926760" cy="2588760"/>
          </a:xfrm>
          <a:prstGeom prst="rect">
            <a:avLst/>
          </a:prstGeom>
          <a:ln>
            <a:noFill/>
          </a:ln>
        </p:spPr>
      </p:pic>
      <p:pic>
        <p:nvPicPr>
          <p:cNvPr id="138" name="Picture 6"/>
          <p:cNvPicPr/>
          <p:nvPr/>
        </p:nvPicPr>
        <p:blipFill>
          <a:blip r:embed="rId3"/>
          <a:stretch/>
        </p:blipFill>
        <p:spPr>
          <a:xfrm>
            <a:off x="4624200" y="3676320"/>
            <a:ext cx="6992280" cy="270216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913680" y="531720"/>
            <a:ext cx="10364040" cy="123480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Frames Extraction and message embedding</a:t>
            </a:r>
            <a:endParaRPr lang="en-US" sz="3600" b="0" strike="noStrike" spc="-1">
              <a:solidFill>
                <a:srgbClr val="000000"/>
              </a:solidFill>
              <a:latin typeface="Tw Cen MT"/>
            </a:endParaRPr>
          </a:p>
        </p:txBody>
      </p:sp>
      <p:pic>
        <p:nvPicPr>
          <p:cNvPr id="140" name="Content Placeholder 4"/>
          <p:cNvPicPr/>
          <p:nvPr/>
        </p:nvPicPr>
        <p:blipFill>
          <a:blip r:embed="rId2"/>
          <a:stretch/>
        </p:blipFill>
        <p:spPr>
          <a:xfrm>
            <a:off x="913680" y="1872360"/>
            <a:ext cx="6037200" cy="3423960"/>
          </a:xfrm>
          <a:prstGeom prst="rect">
            <a:avLst/>
          </a:prstGeom>
          <a:ln>
            <a:noFill/>
          </a:ln>
        </p:spPr>
      </p:pic>
      <p:pic>
        <p:nvPicPr>
          <p:cNvPr id="141" name="Picture 8"/>
          <p:cNvPicPr/>
          <p:nvPr/>
        </p:nvPicPr>
        <p:blipFill>
          <a:blip r:embed="rId3"/>
          <a:stretch/>
        </p:blipFill>
        <p:spPr>
          <a:xfrm>
            <a:off x="7337520" y="1872360"/>
            <a:ext cx="4327920" cy="3423960"/>
          </a:xfrm>
          <a:prstGeom prst="rect">
            <a:avLst/>
          </a:prstGeom>
          <a:ln>
            <a:noFill/>
          </a:ln>
        </p:spPr>
      </p:pic>
      <p:sp>
        <p:nvSpPr>
          <p:cNvPr id="142" name="CustomShape 2"/>
          <p:cNvSpPr/>
          <p:nvPr/>
        </p:nvSpPr>
        <p:spPr>
          <a:xfrm>
            <a:off x="2738160" y="5402160"/>
            <a:ext cx="2188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Extracted Frames</a:t>
            </a:r>
            <a:endParaRPr lang="en-IN" sz="1800" b="0" strike="noStrike" spc="-1">
              <a:latin typeface="Arial"/>
            </a:endParaRPr>
          </a:p>
        </p:txBody>
      </p:sp>
      <p:sp>
        <p:nvSpPr>
          <p:cNvPr id="143" name="CustomShape 3"/>
          <p:cNvSpPr/>
          <p:nvPr/>
        </p:nvSpPr>
        <p:spPr>
          <a:xfrm>
            <a:off x="8066520" y="5402160"/>
            <a:ext cx="3172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Message/Data Embedding</a:t>
            </a:r>
            <a:endParaRPr lang="en-IN"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913680" y="245160"/>
            <a:ext cx="10364040" cy="6220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Result</a:t>
            </a:r>
            <a:endParaRPr lang="en-US" sz="3600" b="0" strike="noStrike" spc="-1">
              <a:solidFill>
                <a:srgbClr val="000000"/>
              </a:solidFill>
              <a:latin typeface="Tw Cen MT"/>
            </a:endParaRPr>
          </a:p>
        </p:txBody>
      </p:sp>
      <p:sp>
        <p:nvSpPr>
          <p:cNvPr id="145" name="TextShape 2"/>
          <p:cNvSpPr txBox="1"/>
          <p:nvPr/>
        </p:nvSpPr>
        <p:spPr>
          <a:xfrm>
            <a:off x="661680" y="1416600"/>
            <a:ext cx="10364040" cy="85032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A new video file is generated with the embedded message</a:t>
            </a: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p:txBody>
      </p:sp>
      <p:pic>
        <p:nvPicPr>
          <p:cNvPr id="146" name="Picture 4"/>
          <p:cNvPicPr/>
          <p:nvPr/>
        </p:nvPicPr>
        <p:blipFill>
          <a:blip r:embed="rId2"/>
          <a:stretch/>
        </p:blipFill>
        <p:spPr>
          <a:xfrm>
            <a:off x="4543920" y="1869480"/>
            <a:ext cx="6733800" cy="3571560"/>
          </a:xfrm>
          <a:prstGeom prst="rect">
            <a:avLst/>
          </a:prstGeom>
          <a:ln>
            <a:noFill/>
          </a:ln>
        </p:spPr>
      </p:pic>
      <p:sp>
        <p:nvSpPr>
          <p:cNvPr id="147" name="CustomShape 3"/>
          <p:cNvSpPr/>
          <p:nvPr/>
        </p:nvSpPr>
        <p:spPr>
          <a:xfrm>
            <a:off x="913680" y="2178000"/>
            <a:ext cx="3135240" cy="283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Tw Cen MT"/>
              </a:rPr>
              <a:t>Procedure for message extraction from video</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Run the decode module</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video option from drop-down menu</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Select the encryption key</a:t>
            </a:r>
            <a:endParaRPr lang="en-IN" sz="1800" b="0" strike="noStrike" spc="-1">
              <a:latin typeface="Arial"/>
            </a:endParaRPr>
          </a:p>
          <a:p>
            <a:pPr marL="343080" indent="-342720">
              <a:lnSpc>
                <a:spcPct val="100000"/>
              </a:lnSpc>
              <a:buClr>
                <a:srgbClr val="000000"/>
              </a:buClr>
              <a:buFont typeface="StarSymbol"/>
              <a:buAutoNum type="arabicPeriod"/>
            </a:pPr>
            <a:r>
              <a:rPr lang="en-IN" sz="1800" b="0" strike="noStrike" spc="-1">
                <a:solidFill>
                  <a:srgbClr val="000000"/>
                </a:solidFill>
                <a:latin typeface="Tw Cen MT"/>
              </a:rPr>
              <a:t>Embedded message is obtained</a:t>
            </a:r>
            <a:endParaRPr lang="en-IN" sz="18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913680" y="618480"/>
            <a:ext cx="10364040" cy="159588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Conclusion</a:t>
            </a:r>
            <a:endParaRPr lang="en-US" sz="3600" b="0" strike="noStrike" spc="-1">
              <a:solidFill>
                <a:srgbClr val="000000"/>
              </a:solidFill>
              <a:latin typeface="Tw Cen MT"/>
            </a:endParaRPr>
          </a:p>
        </p:txBody>
      </p:sp>
      <p:sp>
        <p:nvSpPr>
          <p:cNvPr id="149" name="TextShape 2"/>
          <p:cNvSpPr txBox="1"/>
          <p:nvPr/>
        </p:nvSpPr>
        <p:spPr>
          <a:xfrm>
            <a:off x="913680" y="2367000"/>
            <a:ext cx="10364040" cy="3423600"/>
          </a:xfrm>
          <a:prstGeom prst="rect">
            <a:avLst/>
          </a:prstGeom>
          <a:noFill/>
          <a:ln>
            <a:noFill/>
          </a:ln>
        </p:spPr>
        <p:txBody>
          <a:bodyPr anchor="ctr">
            <a:normAutofit fontScale="81000"/>
          </a:bodyPr>
          <a:lstStyle/>
          <a:p>
            <a:pPr marL="228600" indent="-228240">
              <a:lnSpc>
                <a:spcPct val="120000"/>
              </a:lnSpc>
              <a:spcBef>
                <a:spcPts val="1001"/>
              </a:spcBef>
              <a:buClr>
                <a:srgbClr val="000000"/>
              </a:buClr>
              <a:buFont typeface="Arial"/>
              <a:buChar char="•"/>
            </a:pPr>
            <a:r>
              <a:rPr lang="en-US" sz="2000" b="0" strike="noStrike" cap="all" spc="-1">
                <a:solidFill>
                  <a:srgbClr val="324D5C"/>
                </a:solidFill>
                <a:latin typeface="Arial"/>
              </a:rPr>
              <a:t>Steganography works by hiding information in a way that doesn’t  create suspicion.</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324D5C"/>
                </a:solidFill>
                <a:latin typeface="Arial"/>
              </a:rPr>
              <a:t>Lsb (least significant bit) method was used as it changes the least pixel information in the source file.</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324D5C"/>
                </a:solidFill>
                <a:latin typeface="Arial"/>
              </a:rPr>
              <a:t>Cryptography is added for further security and integrity of the message/data.</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324D5C"/>
                </a:solidFill>
                <a:latin typeface="Arial"/>
              </a:rPr>
              <a:t>Steganography, the practice of hiding information, has been around for centuries. And in parallel to technological advances, steganography has also evolved and adapted with the advent of computers and the internet.</a:t>
            </a: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913680" y="102600"/>
            <a:ext cx="10364040" cy="1175400"/>
          </a:xfrm>
          <a:prstGeom prst="rect">
            <a:avLst/>
          </a:prstGeom>
          <a:noFill/>
          <a:ln>
            <a:noFill/>
          </a:ln>
        </p:spPr>
        <p:txBody>
          <a:bodyPr anchor="ctr">
            <a:noAutofit/>
          </a:bodyPr>
          <a:lstStyle/>
          <a:p>
            <a:pPr algn="ctr">
              <a:lnSpc>
                <a:spcPct val="90000"/>
              </a:lnSpc>
            </a:pPr>
            <a:r>
              <a:rPr lang="en-IN" sz="3600" b="0" strike="noStrike" cap="all" spc="-1">
                <a:solidFill>
                  <a:srgbClr val="000000"/>
                </a:solidFill>
                <a:latin typeface="Tw Cen MT"/>
              </a:rPr>
              <a:t>References</a:t>
            </a:r>
            <a:endParaRPr lang="en-US" sz="3600" b="0" strike="noStrike" spc="-1">
              <a:solidFill>
                <a:srgbClr val="000000"/>
              </a:solidFill>
              <a:latin typeface="Tw Cen MT"/>
            </a:endParaRPr>
          </a:p>
        </p:txBody>
      </p:sp>
      <p:sp>
        <p:nvSpPr>
          <p:cNvPr id="151" name="TextShape 2"/>
          <p:cNvSpPr txBox="1"/>
          <p:nvPr/>
        </p:nvSpPr>
        <p:spPr>
          <a:xfrm>
            <a:off x="913680" y="2034000"/>
            <a:ext cx="10364040" cy="4114440"/>
          </a:xfrm>
          <a:prstGeom prst="rect">
            <a:avLst/>
          </a:prstGeom>
          <a:noFill/>
          <a:ln>
            <a:noFill/>
          </a:ln>
        </p:spPr>
        <p:txBody>
          <a:bodyPr anchor="ctr">
            <a:normAutofit fontScale="66000"/>
          </a:bodyPr>
          <a:lstStyle/>
          <a:p>
            <a:pPr marL="228600" indent="-228240">
              <a:lnSpc>
                <a:spcPct val="120000"/>
              </a:lnSpc>
              <a:spcBef>
                <a:spcPts val="1001"/>
              </a:spcBef>
              <a:buClr>
                <a:srgbClr val="000000"/>
              </a:buClr>
              <a:buFont typeface="Arial"/>
              <a:buChar char="•"/>
            </a:pPr>
            <a:r>
              <a:rPr lang="en-IN" sz="2000" b="0" u="sng" strike="noStrike" cap="all" spc="-1">
                <a:solidFill>
                  <a:srgbClr val="56BCFE"/>
                </a:solidFill>
                <a:uFillTx/>
                <a:latin typeface="Tw Cen MT"/>
                <a:hlinkClick r:id="rId2"/>
              </a:rPr>
              <a:t>WWW.wikipedia.org/</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u="sng" strike="noStrike" cap="all" spc="-1">
                <a:solidFill>
                  <a:srgbClr val="56BCFE"/>
                </a:solidFill>
                <a:uFillTx/>
                <a:latin typeface="Tw Cen MT"/>
                <a:hlinkClick r:id="rId3"/>
              </a:rPr>
              <a:t>www.researchgate.net</a:t>
            </a:r>
            <a:r>
              <a:rPr lang="en-IN" sz="2000" b="0" strike="noStrike" cap="all" spc="-1">
                <a:solidFill>
                  <a:srgbClr val="000000"/>
                </a:solidFill>
                <a:latin typeface="Tw Cen MT"/>
              </a:rPr>
              <a:t>/</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u="sng" strike="noStrike" cap="all" spc="-1">
                <a:solidFill>
                  <a:srgbClr val="56BCFE"/>
                </a:solidFill>
                <a:uFillTx/>
                <a:latin typeface="Tw Cen MT"/>
                <a:hlinkClick r:id="rId4"/>
              </a:rPr>
              <a:t>www.britannica.com/</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u="sng" strike="noStrike" cap="all" spc="-1">
                <a:solidFill>
                  <a:srgbClr val="56BCFE"/>
                </a:solidFill>
                <a:uFillTx/>
                <a:latin typeface="Tw Cen MT"/>
                <a:hlinkClick r:id="rId5"/>
              </a:rPr>
              <a:t>www.academia.edu/</a:t>
            </a: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 Review Paper on Video Steganography IEEE, 2016 by Dr. Arjun Nichal</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ff3"/>
              </a:rPr>
              <a:t>Video Steganography: Secure Data Hiding Techniques </a:t>
            </a:r>
            <a:r>
              <a:rPr lang="en-US" sz="2000" b="0" strike="noStrike" cap="all" spc="-1">
                <a:solidFill>
                  <a:srgbClr val="000000"/>
                </a:solidFill>
                <a:latin typeface="ff1"/>
              </a:rPr>
              <a:t>I. J. Computer Network and Information Security,</a:t>
            </a:r>
            <a:r>
              <a:rPr lang="en-US" sz="2000" b="0" strike="noStrike" cap="all" spc="-1">
                <a:solidFill>
                  <a:srgbClr val="000000"/>
                </a:solidFill>
                <a:latin typeface="ff2"/>
              </a:rPr>
              <a:t> 2017</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333333"/>
                </a:solidFill>
                <a:latin typeface="Georgia"/>
              </a:rPr>
              <a:t>Colour Image Steganography Based on Pixel Value Differencing in Spatial Domain, IEEE, 2018</a:t>
            </a: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a:p>
            <a:pPr>
              <a:lnSpc>
                <a:spcPct val="120000"/>
              </a:lnSpc>
              <a:spcBef>
                <a:spcPts val="1001"/>
              </a:spcBef>
            </a:pPr>
            <a:endParaRPr lang="en-US" sz="2000" b="0" strike="noStrike" cap="all" spc="-1">
              <a:solidFill>
                <a:srgbClr val="000000"/>
              </a:solidFill>
              <a:latin typeface="Tw Cen MT"/>
            </a:endParaRPr>
          </a:p>
        </p:txBody>
      </p:sp>
      <p:sp>
        <p:nvSpPr>
          <p:cNvPr id="152" name="CustomShape 3"/>
          <p:cNvSpPr/>
          <p:nvPr/>
        </p:nvSpPr>
        <p:spPr>
          <a:xfrm>
            <a:off x="829800" y="1160280"/>
            <a:ext cx="1350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Web Help:</a:t>
            </a:r>
            <a:endParaRPr lang="en-IN" sz="1800" b="0" strike="noStrike" spc="-1">
              <a:latin typeface="Arial"/>
            </a:endParaRPr>
          </a:p>
        </p:txBody>
      </p:sp>
      <p:sp>
        <p:nvSpPr>
          <p:cNvPr id="153" name="CustomShape 4"/>
          <p:cNvSpPr/>
          <p:nvPr/>
        </p:nvSpPr>
        <p:spPr>
          <a:xfrm>
            <a:off x="514800" y="3429000"/>
            <a:ext cx="4219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w Cen MT"/>
              </a:rPr>
              <a:t>Research Papers on steganography</a:t>
            </a:r>
            <a:endParaRPr lang="en-IN" sz="18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913680" y="618480"/>
            <a:ext cx="10364040" cy="1919160"/>
          </a:xfrm>
          <a:prstGeom prst="rect">
            <a:avLst/>
          </a:prstGeom>
          <a:noFill/>
          <a:ln>
            <a:noFill/>
          </a:ln>
        </p:spPr>
        <p:txBody>
          <a:bodyPr anchor="ctr">
            <a:normAutofit/>
          </a:bodyPr>
          <a:lstStyle/>
          <a:p>
            <a:pPr algn="ctr">
              <a:lnSpc>
                <a:spcPct val="90000"/>
              </a:lnSpc>
            </a:pPr>
            <a:r>
              <a:rPr lang="en-IN" sz="4800" b="1" strike="noStrike" cap="all" spc="-1">
                <a:solidFill>
                  <a:srgbClr val="000000"/>
                </a:solidFill>
                <a:latin typeface="Tw Cen MT"/>
              </a:rPr>
              <a:t>THANK You</a:t>
            </a:r>
            <a:endParaRPr lang="en-US" sz="4800" b="0" strike="noStrike" spc="-1">
              <a:solidFill>
                <a:srgbClr val="000000"/>
              </a:solidFill>
              <a:latin typeface="Tw Cen MT"/>
            </a:endParaRPr>
          </a:p>
        </p:txBody>
      </p:sp>
      <p:sp>
        <p:nvSpPr>
          <p:cNvPr id="155" name="TextShape 2"/>
          <p:cNvSpPr txBox="1"/>
          <p:nvPr/>
        </p:nvSpPr>
        <p:spPr>
          <a:xfrm>
            <a:off x="913680" y="2367000"/>
            <a:ext cx="10364040" cy="342360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Submitted BY:</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Rahul Kumar [1784110038]</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Akshay saroj [1784110010]</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Sarthak katiyar [1784110046]</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Abhishek kumar [1784110003]</a:t>
            </a:r>
            <a:endParaRPr lang="en-US" sz="2000" b="0" strike="noStrike" cap="all" spc="-1">
              <a:solidFill>
                <a:srgbClr val="000000"/>
              </a:solidFill>
              <a:latin typeface="Tw Cen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13680" y="235800"/>
            <a:ext cx="10364040" cy="1595880"/>
          </a:xfrm>
          <a:prstGeom prst="rect">
            <a:avLst/>
          </a:prstGeom>
          <a:noFill/>
          <a:ln>
            <a:noFill/>
          </a:ln>
        </p:spPr>
        <p:txBody>
          <a:bodyPr anchor="ctr">
            <a:normAutofit/>
          </a:bodyPr>
          <a:lstStyle/>
          <a:p>
            <a:pPr algn="ctr">
              <a:lnSpc>
                <a:spcPct val="90000"/>
              </a:lnSpc>
            </a:pPr>
            <a:r>
              <a:rPr lang="en-IN" sz="3600" b="0" strike="noStrike" cap="all" spc="-1">
                <a:solidFill>
                  <a:srgbClr val="000000"/>
                </a:solidFill>
                <a:latin typeface="Tw Cen MT"/>
              </a:rPr>
              <a:t>Steganography in its simplest form</a:t>
            </a:r>
            <a:endParaRPr lang="en-US" sz="3600" b="0" strike="noStrike" spc="-1">
              <a:solidFill>
                <a:srgbClr val="000000"/>
              </a:solidFill>
              <a:latin typeface="Tw Cen MT"/>
            </a:endParaRPr>
          </a:p>
        </p:txBody>
      </p:sp>
      <p:sp>
        <p:nvSpPr>
          <p:cNvPr id="90" name="TextShape 2"/>
          <p:cNvSpPr txBox="1"/>
          <p:nvPr/>
        </p:nvSpPr>
        <p:spPr>
          <a:xfrm>
            <a:off x="1109880" y="902160"/>
            <a:ext cx="10364040" cy="342360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Performing the invisible ink with lemon juice demonstration is fairly straightforward.  Simply dip the cotton swab into the lemon juice and write your message on a piece of paper.  The lemon juice “ink” will dry relatively clear and “invisible.” Once it dries, you can apply heat to the paper to make the message appear and turn brown. </a:t>
            </a:r>
          </a:p>
        </p:txBody>
      </p:sp>
      <p:pic>
        <p:nvPicPr>
          <p:cNvPr id="91" name="Picture 4"/>
          <p:cNvPicPr/>
          <p:nvPr/>
        </p:nvPicPr>
        <p:blipFill>
          <a:blip r:embed="rId2"/>
          <a:stretch/>
        </p:blipFill>
        <p:spPr>
          <a:xfrm>
            <a:off x="3434400" y="3984120"/>
            <a:ext cx="5714640" cy="23418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913680" y="618480"/>
            <a:ext cx="10364040" cy="1595880"/>
          </a:xfrm>
          <a:prstGeom prst="rect">
            <a:avLst/>
          </a:prstGeom>
          <a:noFill/>
          <a:ln>
            <a:noFill/>
          </a:ln>
        </p:spPr>
        <p:txBody>
          <a:bodyPr anchor="ctr">
            <a:normAutofit/>
          </a:bodyPr>
          <a:lstStyle/>
          <a:p>
            <a:pPr algn="ctr">
              <a:lnSpc>
                <a:spcPct val="90000"/>
              </a:lnSpc>
            </a:pPr>
            <a:r>
              <a:rPr lang="en-US" sz="3600" b="0" strike="noStrike" cap="all" spc="-1">
                <a:solidFill>
                  <a:srgbClr val="000000"/>
                </a:solidFill>
                <a:latin typeface="Tw Cen MT"/>
              </a:rPr>
              <a:t>How Steganography Is Used Today?</a:t>
            </a:r>
            <a:endParaRPr lang="en-US" sz="3600" b="0" strike="noStrike" spc="-1">
              <a:solidFill>
                <a:srgbClr val="000000"/>
              </a:solidFill>
              <a:latin typeface="Tw Cen MT"/>
            </a:endParaRPr>
          </a:p>
        </p:txBody>
      </p:sp>
      <p:sp>
        <p:nvSpPr>
          <p:cNvPr id="93" name="TextShape 2"/>
          <p:cNvSpPr txBox="1"/>
          <p:nvPr/>
        </p:nvSpPr>
        <p:spPr>
          <a:xfrm>
            <a:off x="913680" y="2367000"/>
            <a:ext cx="10364040" cy="3423600"/>
          </a:xfrm>
          <a:prstGeom prst="rect">
            <a:avLst/>
          </a:prstGeom>
          <a:noFill/>
          <a:ln>
            <a:noFill/>
          </a:ln>
        </p:spPr>
        <p:txBody>
          <a:bodyPr anchor="ctr">
            <a:normAutofit fontScale="70000"/>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Steganography can be a way which makes it possible to send news and information without being censored and without the fear of the messages being intercepted and traced back to us.</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Today, hackers use PowerShell and BASH scripts to automate attacks. So are pen testers. For example, attackers have been embedding actual scripts within macro-enabled Excel and Word documents. Once a victim opens the Excel or Word doc, they activate the embedded, secret script.</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Steganography can be used for digital watermarking in which a message (being simply an identifier) is hidden in an image so that its source can be tracked or verified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1640160" y="624240"/>
            <a:ext cx="8911440" cy="812520"/>
          </a:xfrm>
          <a:prstGeom prst="rect">
            <a:avLst/>
          </a:prstGeom>
          <a:noFill/>
          <a:ln>
            <a:noFill/>
          </a:ln>
        </p:spPr>
        <p:txBody>
          <a:bodyPr anchor="ctr">
            <a:normAutofit/>
          </a:bodyPr>
          <a:lstStyle/>
          <a:p>
            <a:pPr algn="ctr">
              <a:lnSpc>
                <a:spcPct val="90000"/>
              </a:lnSpc>
            </a:pPr>
            <a:r>
              <a:rPr lang="en-IN" sz="3600" b="0" strike="noStrike" cap="all" spc="-1">
                <a:solidFill>
                  <a:srgbClr val="000000"/>
                </a:solidFill>
                <a:latin typeface="Tw Cen MT"/>
              </a:rPr>
              <a:t>How to hide data in image/video?</a:t>
            </a:r>
            <a:endParaRPr lang="en-US" sz="3600" b="0" strike="noStrike" spc="-1">
              <a:solidFill>
                <a:srgbClr val="000000"/>
              </a:solidFill>
              <a:latin typeface="Tw Cen MT"/>
            </a:endParaRPr>
          </a:p>
        </p:txBody>
      </p:sp>
      <p:sp>
        <p:nvSpPr>
          <p:cNvPr id="95" name="TextShape 2"/>
          <p:cNvSpPr txBox="1"/>
          <p:nvPr/>
        </p:nvSpPr>
        <p:spPr>
          <a:xfrm>
            <a:off x="1441440" y="2370960"/>
            <a:ext cx="5229360" cy="3710520"/>
          </a:xfrm>
          <a:prstGeom prst="rect">
            <a:avLst/>
          </a:prstGeom>
          <a:noFill/>
          <a:ln>
            <a:noFill/>
          </a:ln>
        </p:spPr>
        <p:txBody>
          <a:bodyPr anchor="ctr">
            <a:normAutofit fontScale="87000" lnSpcReduction="20000"/>
          </a:bodyPr>
          <a:lstStyle/>
          <a:p>
            <a:pPr marL="228600" indent="-228240">
              <a:lnSpc>
                <a:spcPct val="120000"/>
              </a:lnSpc>
              <a:spcBef>
                <a:spcPts val="1001"/>
              </a:spcBef>
              <a:buClr>
                <a:srgbClr val="000000"/>
              </a:buClr>
              <a:buFont typeface="Arial"/>
              <a:buChar char="•"/>
            </a:pPr>
            <a:r>
              <a:rPr lang="en-US" sz="2000" b="0" strike="noStrike" cap="all" spc="-1" dirty="0">
                <a:solidFill>
                  <a:srgbClr val="000000"/>
                </a:solidFill>
                <a:latin typeface="Tw Cen MT"/>
              </a:rPr>
              <a:t>What is a digital image? </a:t>
            </a:r>
          </a:p>
          <a:p>
            <a:pPr marL="228600" indent="-228240">
              <a:lnSpc>
                <a:spcPct val="120000"/>
              </a:lnSpc>
              <a:spcBef>
                <a:spcPts val="1001"/>
              </a:spcBef>
              <a:buClr>
                <a:srgbClr val="000000"/>
              </a:buClr>
              <a:buFont typeface="Arial"/>
              <a:buChar char="•"/>
            </a:pPr>
            <a:r>
              <a:rPr lang="en-US" sz="2000" b="0" strike="noStrike" cap="all" spc="-1" dirty="0">
                <a:solidFill>
                  <a:srgbClr val="000000"/>
                </a:solidFill>
                <a:latin typeface="Tw Cen MT"/>
              </a:rPr>
              <a:t>We can describe a digital image as a finite set of digital values, called pixels. Pixels are the smallest individual element of an image, holding values that represent the brightness of a given color at any specific point. So we can think of an image as a matrix (or a two-dimensional array) of pixels which contains a fixed number of rows and columns. which are basically a dot matrix data structure, representing a grid of pixels, which in turn can be stored in image files with varying formats.</a:t>
            </a:r>
          </a:p>
          <a:p>
            <a:pPr>
              <a:lnSpc>
                <a:spcPct val="120000"/>
              </a:lnSpc>
              <a:spcBef>
                <a:spcPts val="1001"/>
              </a:spcBef>
            </a:pPr>
            <a:endParaRPr lang="en-US" sz="2000" b="0" strike="noStrike" cap="all" spc="-1" dirty="0">
              <a:solidFill>
                <a:srgbClr val="000000"/>
              </a:solidFill>
              <a:latin typeface="Tw Cen MT"/>
            </a:endParaRPr>
          </a:p>
        </p:txBody>
      </p:sp>
      <p:pic>
        <p:nvPicPr>
          <p:cNvPr id="96" name="Picture 4"/>
          <p:cNvPicPr/>
          <p:nvPr/>
        </p:nvPicPr>
        <p:blipFill>
          <a:blip r:embed="rId2"/>
          <a:stretch/>
        </p:blipFill>
        <p:spPr>
          <a:xfrm>
            <a:off x="7345440" y="2370960"/>
            <a:ext cx="3543120" cy="2116080"/>
          </a:xfrm>
          <a:prstGeom prst="rect">
            <a:avLst/>
          </a:prstGeom>
          <a:ln>
            <a:noFill/>
          </a:ln>
        </p:spPr>
      </p:pic>
      <p:sp>
        <p:nvSpPr>
          <p:cNvPr id="97" name="CustomShape 3"/>
          <p:cNvSpPr/>
          <p:nvPr/>
        </p:nvSpPr>
        <p:spPr>
          <a:xfrm>
            <a:off x="2256120" y="1710000"/>
            <a:ext cx="421920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000" b="0" strike="noStrike" spc="-1">
                <a:solidFill>
                  <a:srgbClr val="000000"/>
                </a:solidFill>
                <a:latin typeface="Tw Cen MT"/>
              </a:rPr>
              <a:t>LSB (Least Significant Bit) METHOD</a:t>
            </a:r>
            <a:endParaRPr lang="en-IN" sz="2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1908000" y="783720"/>
            <a:ext cx="8915040" cy="278028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So, each pixel from the image is composed of 3 values (red, green, blue) which are 8-bit values (the range is 0–255).</a:t>
            </a:r>
          </a:p>
          <a:p>
            <a:pPr>
              <a:lnSpc>
                <a:spcPct val="120000"/>
              </a:lnSpc>
              <a:spcBef>
                <a:spcPts val="1001"/>
              </a:spcBef>
            </a:pP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As we can see in the image, for each pixel we have three values, which can be represented in binary code (the computer language).</a:t>
            </a:r>
          </a:p>
        </p:txBody>
      </p:sp>
      <p:pic>
        <p:nvPicPr>
          <p:cNvPr id="99" name="Picture 4"/>
          <p:cNvPicPr/>
          <p:nvPr/>
        </p:nvPicPr>
        <p:blipFill>
          <a:blip r:embed="rId2"/>
          <a:stretch/>
        </p:blipFill>
        <p:spPr>
          <a:xfrm>
            <a:off x="3000240" y="3772800"/>
            <a:ext cx="6190920" cy="2219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Content Placeholder 4"/>
          <p:cNvPicPr/>
          <p:nvPr/>
        </p:nvPicPr>
        <p:blipFill>
          <a:blip r:embed="rId2"/>
          <a:stretch/>
        </p:blipFill>
        <p:spPr>
          <a:xfrm>
            <a:off x="3238560" y="386280"/>
            <a:ext cx="5714640" cy="1599840"/>
          </a:xfrm>
          <a:prstGeom prst="rect">
            <a:avLst/>
          </a:prstGeom>
          <a:ln>
            <a:noFill/>
          </a:ln>
        </p:spPr>
      </p:pic>
      <p:sp>
        <p:nvSpPr>
          <p:cNvPr id="101" name="CustomShape 1"/>
          <p:cNvSpPr/>
          <p:nvPr/>
        </p:nvSpPr>
        <p:spPr>
          <a:xfrm>
            <a:off x="2023200" y="2444760"/>
            <a:ext cx="8145360" cy="393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US" sz="1800" b="0" strike="noStrike" spc="-1">
                <a:solidFill>
                  <a:srgbClr val="000000"/>
                </a:solidFill>
                <a:latin typeface="Tw Cen MT"/>
              </a:rPr>
              <a:t>When working with binary codes, we have more significant bits and less significant bits, as you can see in the image below.</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Wingdings" charset="2"/>
              <a:buChar char=""/>
            </a:pPr>
            <a:r>
              <a:rPr lang="en-US" sz="1800" b="0" strike="noStrike" spc="-1">
                <a:solidFill>
                  <a:srgbClr val="000000"/>
                </a:solidFill>
                <a:latin typeface="Tw Cen MT"/>
              </a:rPr>
              <a:t>The leftmost bit is the most significant bit. If we change the leftmost bit it will have a large impact on the final value. For example, if we change the leftmost bit from 1 to 0 (11111111 to 01111111) it will change the decimal value from 255 to 127.</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Wingdings" charset="2"/>
              <a:buChar char=""/>
            </a:pPr>
            <a:r>
              <a:rPr lang="en-US" sz="1800" b="0" strike="noStrike" spc="-1">
                <a:solidFill>
                  <a:srgbClr val="000000"/>
                </a:solidFill>
                <a:latin typeface="Tw Cen MT"/>
              </a:rPr>
              <a:t>the rightmost bit is the less significant bit. If we change the rightmost bit it will have less impact on the final value. For example, if we change the leftmost bit from 1 to 0 (11111111 to 11111110) it will change the decimal value from 255 to 254. Note that the rightmost bit will change only 1 in a range of 256 (it represents less than 1%).</a:t>
            </a: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1638360" y="666720"/>
            <a:ext cx="8915040" cy="531360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 Each pixel has three values (RGB), each RGB value is 8-bit (it means we can store 8 binary values) and the rightmost bits are less significant. So, if we change the rightmost bits it will have a small visual impact on the final image. This is the steganography key to hide an image inside another. Change the least significant bits from an image and include the most significant bits.</a:t>
            </a: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Since we understood the pixel concept and color models, we can talk about the procedure of hiding data inside video.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638360" y="205200"/>
            <a:ext cx="8915040" cy="1908000"/>
          </a:xfrm>
          <a:prstGeom prst="rect">
            <a:avLst/>
          </a:prstGeom>
          <a:noFill/>
          <a:ln>
            <a:noFill/>
          </a:ln>
        </p:spPr>
        <p:txBody>
          <a:bodyPr anchor="ctr">
            <a:noAutofit/>
          </a:bodyPr>
          <a:lstStyle/>
          <a:p>
            <a:pPr marL="228600" indent="-228240">
              <a:lnSpc>
                <a:spcPct val="120000"/>
              </a:lnSpc>
              <a:spcBef>
                <a:spcPts val="1001"/>
              </a:spcBef>
              <a:buClr>
                <a:srgbClr val="000000"/>
              </a:buClr>
              <a:buFont typeface="Arial"/>
              <a:buChar char="•"/>
            </a:pPr>
            <a:r>
              <a:rPr lang="en-IN" sz="2000" b="0" strike="noStrike" cap="all" spc="-1">
                <a:solidFill>
                  <a:srgbClr val="000000"/>
                </a:solidFill>
                <a:latin typeface="Tw Cen MT"/>
              </a:rPr>
              <a:t>What is a video?</a:t>
            </a:r>
            <a:endParaRPr lang="en-US" sz="2000" b="0" strike="noStrike" cap="all" spc="-1">
              <a:solidFill>
                <a:srgbClr val="000000"/>
              </a:solidFill>
              <a:latin typeface="Tw Cen MT"/>
            </a:endParaRPr>
          </a:p>
          <a:p>
            <a:pPr marL="228600" indent="-228240">
              <a:lnSpc>
                <a:spcPct val="120000"/>
              </a:lnSpc>
              <a:spcBef>
                <a:spcPts val="1001"/>
              </a:spcBef>
              <a:buClr>
                <a:srgbClr val="000000"/>
              </a:buClr>
              <a:buFont typeface="Arial"/>
              <a:buChar char="•"/>
            </a:pPr>
            <a:r>
              <a:rPr lang="en-US" sz="2000" b="0" strike="noStrike" cap="all" spc="-1">
                <a:solidFill>
                  <a:srgbClr val="000000"/>
                </a:solidFill>
                <a:latin typeface="Tw Cen MT"/>
              </a:rPr>
              <a:t>A video is a sequence of images called frames. Each frame is a two-dimensional grid of pixels or single image.</a:t>
            </a:r>
          </a:p>
        </p:txBody>
      </p:sp>
      <p:pic>
        <p:nvPicPr>
          <p:cNvPr id="104" name="Picture 4"/>
          <p:cNvPicPr/>
          <p:nvPr/>
        </p:nvPicPr>
        <p:blipFill>
          <a:blip r:embed="rId2"/>
          <a:stretch/>
        </p:blipFill>
        <p:spPr>
          <a:xfrm>
            <a:off x="3421440" y="2113560"/>
            <a:ext cx="5348880" cy="438480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949</TotalTime>
  <Words>1569</Words>
  <Application>Microsoft Office PowerPoint</Application>
  <PresentationFormat>Widescreen</PresentationFormat>
  <Paragraphs>99</Paragraphs>
  <Slides>26</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ff1</vt:lpstr>
      <vt:lpstr>ff2</vt:lpstr>
      <vt:lpstr>ff3</vt:lpstr>
      <vt:lpstr>Georgia</vt:lpstr>
      <vt:lpstr>StarSymbol</vt:lpstr>
      <vt:lpstr>Symbol</vt:lpstr>
      <vt:lpstr>Times New Roman</vt:lpstr>
      <vt:lpstr>Tw Cen MT</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Cryptography-based Image/Video Steganography for more secure data hiding</dc:title>
  <dc:subject/>
  <dc:creator>Abhishek Kumar</dc:creator>
  <dc:description/>
  <cp:lastModifiedBy>Abhishek Kumar</cp:lastModifiedBy>
  <cp:revision>5</cp:revision>
  <dcterms:created xsi:type="dcterms:W3CDTF">2021-08-05T12:49:11Z</dcterms:created>
  <dcterms:modified xsi:type="dcterms:W3CDTF">2021-10-08T12:25:07Z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ies>
</file>